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8" r:id="rId22"/>
    <p:sldId id="279" r:id="rId23"/>
    <p:sldId id="280" r:id="rId24"/>
    <p:sldId id="274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10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02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0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9140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345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862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364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208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72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91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64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57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6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77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8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76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FAB4EED-6ED7-4A80-9BE9-A2C17589C00A}" type="datetimeFigureOut">
              <a:rPr lang="en-IN" smtClean="0"/>
              <a:t>02-10-2021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6D1F6-6341-42E0-86DF-F1EEDBCBD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70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38FC-ACE6-4F12-A695-2B135692D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IBM Data Science</a:t>
            </a:r>
            <a:br>
              <a:rPr lang="en-IN" dirty="0"/>
            </a:br>
            <a:r>
              <a:rPr lang="en-IN" dirty="0"/>
              <a:t>Capstone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8E350-DCB2-400E-B4D2-BB825ECFED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/>
              <a:t>Author: </a:t>
            </a:r>
            <a:r>
              <a:rPr lang="en-IN" dirty="0" err="1"/>
              <a:t>Settara</a:t>
            </a:r>
            <a:r>
              <a:rPr lang="en-IN" dirty="0"/>
              <a:t> Pramod</a:t>
            </a:r>
          </a:p>
        </p:txBody>
      </p:sp>
    </p:spTree>
    <p:extLst>
      <p:ext uri="{BB962C8B-B14F-4D97-AF65-F5344CB8AC3E}">
        <p14:creationId xmlns:p14="http://schemas.microsoft.com/office/powerpoint/2010/main" val="84231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32D7-6C7F-4F52-B30D-3134DE71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Data Collection Methodology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C6EB12-9062-4D0E-B94F-D76FCE50D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739" y="2180391"/>
            <a:ext cx="11090522" cy="22685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EE8E6-F4DD-4622-A5EF-EE266618782E}"/>
              </a:ext>
            </a:extLst>
          </p:cNvPr>
          <p:cNvSpPr txBox="1"/>
          <p:nvPr/>
        </p:nvSpPr>
        <p:spPr>
          <a:xfrm>
            <a:off x="3953370" y="459138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Data Collection Via Spacex API</a:t>
            </a:r>
          </a:p>
        </p:txBody>
      </p:sp>
    </p:spTree>
    <p:extLst>
      <p:ext uri="{BB962C8B-B14F-4D97-AF65-F5344CB8AC3E}">
        <p14:creationId xmlns:p14="http://schemas.microsoft.com/office/powerpoint/2010/main" val="79974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32D7-6C7F-4F52-B30D-3134DE71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Data Collection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8713-2E67-4766-BD38-A0E7A84BC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Data Collection Via Web Scraping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Get response from HTML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Create a Soup Object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Find Tables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Get columns names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dirty="0" err="1"/>
              <a:t>Dict</a:t>
            </a:r>
            <a:r>
              <a:rPr lang="en-US" sz="2400" dirty="0"/>
              <a:t> &amp; append data to key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Convert </a:t>
            </a:r>
            <a:r>
              <a:rPr lang="en-US" sz="2400" dirty="0" err="1"/>
              <a:t>Dict</a:t>
            </a:r>
            <a:r>
              <a:rPr lang="en-US" sz="2400" dirty="0"/>
              <a:t> to data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Export as CSV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09919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32D7-6C7F-4F52-B30D-3134DE71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Data Collection Methodology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F6DDED-DBA2-4C89-9737-71BC169D51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67" y="1393214"/>
            <a:ext cx="9487466" cy="475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AA080-761E-4B66-B293-A45091343285}"/>
              </a:ext>
            </a:extLst>
          </p:cNvPr>
          <p:cNvSpPr txBox="1"/>
          <p:nvPr/>
        </p:nvSpPr>
        <p:spPr>
          <a:xfrm>
            <a:off x="4051056" y="622061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Data Collection Via Web Scraping</a:t>
            </a:r>
          </a:p>
        </p:txBody>
      </p:sp>
    </p:spTree>
    <p:extLst>
      <p:ext uri="{BB962C8B-B14F-4D97-AF65-F5344CB8AC3E}">
        <p14:creationId xmlns:p14="http://schemas.microsoft.com/office/powerpoint/2010/main" val="177372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B23D-005F-43A5-AC7E-0E383B6E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9E8CC-6B7B-4AFC-829F-19F3E78CF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Calculate number of launches at each site</a:t>
            </a:r>
          </a:p>
          <a:p>
            <a:r>
              <a:rPr lang="en-US" sz="2400" dirty="0"/>
              <a:t>Calculate number and occurrence of each orbit</a:t>
            </a:r>
          </a:p>
          <a:p>
            <a:r>
              <a:rPr lang="en-US" sz="2400" dirty="0"/>
              <a:t>Calculate number and occurrence of mission outcome per orbit type</a:t>
            </a:r>
          </a:p>
          <a:p>
            <a:r>
              <a:rPr lang="en-US" sz="2400" dirty="0"/>
              <a:t>Create landing outcome label from Outcome column</a:t>
            </a:r>
          </a:p>
          <a:p>
            <a:r>
              <a:rPr lang="en-US" sz="2400" dirty="0"/>
              <a:t>Create dictionary and append data to keys</a:t>
            </a:r>
          </a:p>
          <a:p>
            <a:r>
              <a:rPr lang="en-US" sz="2400" dirty="0"/>
              <a:t>Export as .CSV file</a:t>
            </a:r>
          </a:p>
        </p:txBody>
      </p:sp>
    </p:spTree>
    <p:extLst>
      <p:ext uri="{BB962C8B-B14F-4D97-AF65-F5344CB8AC3E}">
        <p14:creationId xmlns:p14="http://schemas.microsoft.com/office/powerpoint/2010/main" val="202966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7F7B-63DF-4CA2-963B-6CAF3C0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EDA Using Visualization And SQL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2F28-40EC-46C3-97EE-5704CB0BA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02287"/>
            <a:ext cx="8946541" cy="4195481"/>
          </a:xfrm>
        </p:spPr>
        <p:txBody>
          <a:bodyPr/>
          <a:lstStyle/>
          <a:p>
            <a:r>
              <a:rPr lang="en-US" b="1" dirty="0"/>
              <a:t>Scatter graph</a:t>
            </a:r>
            <a:r>
              <a:rPr lang="en-US" dirty="0"/>
              <a:t>: to determine whether there is a noticeable dependency between the attributes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952022-1FFD-4AF2-8367-B8EA025D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66" y="2133095"/>
            <a:ext cx="6422414" cy="445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23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7F7B-63DF-4CA2-963B-6CAF3C0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EDA Using Visualization And SQL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2F28-40EC-46C3-97EE-5704CB0BA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443" y="1287987"/>
            <a:ext cx="8946541" cy="4195481"/>
          </a:xfrm>
        </p:spPr>
        <p:txBody>
          <a:bodyPr/>
          <a:lstStyle/>
          <a:p>
            <a:r>
              <a:rPr lang="en-US" dirty="0"/>
              <a:t>Bar graph: to help identify any visual trends or relationships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07243-EFE7-4E04-A0AF-06D10586D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83" y="1725577"/>
            <a:ext cx="4832777" cy="483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91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7F7B-63DF-4CA2-963B-6CAF3C0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EDA Using Visualization And SQL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2F28-40EC-46C3-97EE-5704CB0BA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235" y="1331259"/>
            <a:ext cx="8946541" cy="4195481"/>
          </a:xfrm>
        </p:spPr>
        <p:txBody>
          <a:bodyPr/>
          <a:lstStyle/>
          <a:p>
            <a:r>
              <a:rPr lang="en-US" dirty="0"/>
              <a:t>Line graph: helps to track the direct relationship and pattern between the data point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8B0A89-574F-41A9-9D26-5C63CD49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18" y="2060331"/>
            <a:ext cx="6327164" cy="460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0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7F7B-63DF-4CA2-963B-6CAF3C0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EDA Using Visualization And SQL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2F28-40EC-46C3-97EE-5704CB0BA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Flight Number Vs. Launch Site</a:t>
            </a:r>
          </a:p>
          <a:p>
            <a:r>
              <a:rPr lang="en-US" dirty="0"/>
              <a:t>With higher flight numbers (&gt; 30), the success rate increases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78123F-D873-4972-9112-C8DEF4949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0" y="3364900"/>
            <a:ext cx="11160000" cy="224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3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7F7B-63DF-4CA2-963B-6CAF3C0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EDA Using Visualization And SQL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2F28-40EC-46C3-97EE-5704CB0BA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Payload Vs Launch Site</a:t>
            </a:r>
          </a:p>
          <a:p>
            <a:r>
              <a:rPr lang="en-US" dirty="0"/>
              <a:t>With greater payload mass (&gt; 7000 KG), the higher the success rate for the rocket but payload mass and launch site are not directly correlated</a:t>
            </a:r>
          </a:p>
          <a:p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E6554CA-7B11-4D29-ADC8-1A0B8B00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0" y="4000414"/>
            <a:ext cx="11160000" cy="224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64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7F7B-63DF-4CA2-963B-6CAF3C0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EDA Using Visualization And SQL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2F28-40EC-46C3-97EE-5704CB0BA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46248"/>
            <a:ext cx="8946541" cy="4195481"/>
          </a:xfrm>
        </p:spPr>
        <p:txBody>
          <a:bodyPr/>
          <a:lstStyle/>
          <a:p>
            <a:r>
              <a:rPr lang="en-US" dirty="0"/>
              <a:t>Flight Number Vs Orbit Type</a:t>
            </a:r>
          </a:p>
          <a:p>
            <a:r>
              <a:rPr lang="en-US" dirty="0"/>
              <a:t>The LEO orbit had the highest success rate with a higher number of flights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17C96F1-8EB7-40F6-A353-49876F513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563" y="2366747"/>
            <a:ext cx="6480000" cy="449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6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38A3-8356-43F1-BCC6-95D9FCA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F9944-1A46-4904-B849-4F5BA2F2A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Executive Summary</a:t>
            </a:r>
          </a:p>
          <a:p>
            <a:r>
              <a:rPr lang="en-IN" sz="3200" dirty="0"/>
              <a:t>Introduction</a:t>
            </a:r>
          </a:p>
          <a:p>
            <a:r>
              <a:rPr lang="en-IN" sz="3200" dirty="0"/>
              <a:t>Methodology</a:t>
            </a:r>
          </a:p>
          <a:p>
            <a:r>
              <a:rPr lang="en-IN" sz="3200" dirty="0"/>
              <a:t>Results</a:t>
            </a:r>
          </a:p>
          <a:p>
            <a:r>
              <a:rPr lang="en-IN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2807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7F7B-63DF-4CA2-963B-6CAF3C0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EDA Using Visualization And SQL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2F28-40EC-46C3-97EE-5704CB0BA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63834"/>
            <a:ext cx="8946541" cy="4195481"/>
          </a:xfrm>
        </p:spPr>
        <p:txBody>
          <a:bodyPr/>
          <a:lstStyle/>
          <a:p>
            <a:r>
              <a:rPr lang="en-US" dirty="0"/>
              <a:t>Payload Vs. Orbit Type</a:t>
            </a:r>
          </a:p>
          <a:p>
            <a:r>
              <a:rPr lang="en-US" dirty="0"/>
              <a:t>Higher payloads negatively impact the orbits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B65026F-977C-49C1-B07C-4141BEB2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18" y="2398463"/>
            <a:ext cx="6478889" cy="427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59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7F7B-63DF-4CA2-963B-6CAF3C0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EDA Using Visualization And SQL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2F28-40EC-46C3-97EE-5704CB0BA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443" y="1331259"/>
            <a:ext cx="8946541" cy="4195481"/>
          </a:xfrm>
        </p:spPr>
        <p:txBody>
          <a:bodyPr/>
          <a:lstStyle/>
          <a:p>
            <a:r>
              <a:rPr lang="en-US" dirty="0"/>
              <a:t>Launch Success Yearly Trend</a:t>
            </a:r>
          </a:p>
          <a:p>
            <a:r>
              <a:rPr lang="en-US" dirty="0"/>
              <a:t>Success rate since 2013 has increased consistently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B175E76-84EC-40D3-A4F7-F972DAAAB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413" y="2360819"/>
            <a:ext cx="5694118" cy="414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235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7F7B-63DF-4CA2-963B-6CAF3C0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EDA Using Visualization And SQL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2F28-40EC-46C3-97EE-5704CB0BA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Queries performed: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Display the names of the unique launch sites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Display 5 records where launch sites begin with the string ‘CCA’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Display total payload mass carried by boosters launched by NASA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Display average payload mass carried by booster version F9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List the date where the successful landing outcome in drone ship was achieved</a:t>
            </a:r>
          </a:p>
        </p:txBody>
      </p:sp>
    </p:spTree>
    <p:extLst>
      <p:ext uri="{BB962C8B-B14F-4D97-AF65-F5344CB8AC3E}">
        <p14:creationId xmlns:p14="http://schemas.microsoft.com/office/powerpoint/2010/main" val="1734865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7F7B-63DF-4CA2-963B-6CAF3C0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EDA Using Visualization And SQL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2F28-40EC-46C3-97EE-5704CB0BA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Queries performed: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List the names of the boosters which have success in ground pad and have a payload mass greater than 4000 and less than 6000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List the total number of successful and failed mission outcomes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List the names of the booster versions which have carried the maximum payload mass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List the failed landing outcomes in drone ship, booster versions and launch site names in 2015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Rank the count of landing outcomes between 2010 and 2017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61601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CB2D-D9D9-445C-A7A5-5109FB09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Interactive Visual Analytics using</a:t>
            </a:r>
            <a:br>
              <a:rPr lang="en-US" sz="4000" dirty="0"/>
            </a:br>
            <a:r>
              <a:rPr lang="en-US" sz="4000" dirty="0"/>
              <a:t>Folium and </a:t>
            </a:r>
            <a:r>
              <a:rPr lang="en-US" sz="4000" dirty="0" err="1"/>
              <a:t>Plotly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DF4C-0AA2-479A-BF38-AA29919D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Launch Sites’ Location Markers On A Global Map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D4FE-47AE-43BE-81B9-6D6C3EDDF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70" y="2686270"/>
            <a:ext cx="7464668" cy="376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40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CB2D-D9D9-445C-A7A5-5109FB09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Interactive Visual Analytics using</a:t>
            </a:r>
            <a:br>
              <a:rPr lang="en-US" sz="4400" dirty="0"/>
            </a:br>
            <a:r>
              <a:rPr lang="en-US" sz="4400" dirty="0"/>
              <a:t>Folium and </a:t>
            </a:r>
            <a:r>
              <a:rPr lang="en-US" sz="4400" dirty="0" err="1"/>
              <a:t>Plotly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DF4C-0AA2-479A-BF38-AA29919D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Success/Failed Launches For Each Site On The Map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0D159-6494-4AFA-9578-F38777F2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16" y="2566047"/>
            <a:ext cx="7838431" cy="37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98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CB2D-D9D9-445C-A7A5-5109FB09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Interactive Visual Analytics using</a:t>
            </a:r>
            <a:br>
              <a:rPr lang="en-US" sz="4000" dirty="0"/>
            </a:br>
            <a:r>
              <a:rPr lang="en-US" sz="4000" dirty="0"/>
              <a:t>Folium and </a:t>
            </a:r>
            <a:r>
              <a:rPr lang="en-US" sz="4000" dirty="0" err="1"/>
              <a:t>Plotly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DF4C-0AA2-479A-BF38-AA29919D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Distances Between A Launch Site To Its Proximities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2FEC1-87E8-453C-91A5-D4DC45D5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17" y="2649187"/>
            <a:ext cx="8161053" cy="37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59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D438-0B81-4D13-BEB0-1C37CF42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Predictive Analysis (Classification)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F4D27-A645-4795-B30C-9D47C514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b="1" dirty="0"/>
              <a:t>Built the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Load the engineered data into a </a:t>
            </a:r>
            <a:r>
              <a:rPr lang="en-US" sz="2400" dirty="0" err="1"/>
              <a:t>dataframe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Transform and standardize the data using </a:t>
            </a:r>
            <a:r>
              <a:rPr lang="en-US" sz="2400" dirty="0" err="1"/>
              <a:t>Numpy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Split the data into training and test data sets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Check how many samples were created and set our parameters/algorithms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Fit the datasets into the </a:t>
            </a:r>
            <a:r>
              <a:rPr lang="en-US" sz="2400" dirty="0" err="1"/>
              <a:t>GridSearchCV</a:t>
            </a:r>
            <a:r>
              <a:rPr lang="en-US" sz="2400" dirty="0"/>
              <a:t> objects to train the model</a:t>
            </a:r>
            <a:endParaRPr lang="en-US" sz="2200" dirty="0"/>
          </a:p>
          <a:p>
            <a:r>
              <a:rPr lang="en-US" sz="2400" b="1" dirty="0"/>
              <a:t>Evaluating the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Check the accuracy of the model and plot the Confusion Matrix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Finding the best performing classification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Use the highest accuracy score</a:t>
            </a:r>
          </a:p>
        </p:txBody>
      </p:sp>
    </p:spTree>
    <p:extLst>
      <p:ext uri="{BB962C8B-B14F-4D97-AF65-F5344CB8AC3E}">
        <p14:creationId xmlns:p14="http://schemas.microsoft.com/office/powerpoint/2010/main" val="2849509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8C73-A842-4F29-8A42-F306E8B3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BA26F-AD06-4846-B67F-FCDA0720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8273" y="1097762"/>
            <a:ext cx="1721480" cy="419548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KNN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46DFD-81F0-413A-B4CE-3F464B51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76" y="1564757"/>
            <a:ext cx="8183647" cy="468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00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8C73-A842-4F29-8A42-F306E8B3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BA26F-AD06-4846-B67F-FCDA0720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0" y="1317219"/>
            <a:ext cx="3200400" cy="1499134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Logistic Regression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0EDFD-B05F-4A4B-B3C8-5B494AFE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03" y="2066786"/>
            <a:ext cx="11304793" cy="36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FC9A-1379-4CC8-A133-8089FB64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75A6-1FF4-4D0B-838B-AB307EFB9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/>
              <a:t>Summary of Methodologies: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Data Collection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Data Wrangling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Exploratory Data Analysis with Visualization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Exploratory Data Analysis with 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Visual Analytics with Folium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Dashboard with Dash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Predictive Analysis working</a:t>
            </a:r>
          </a:p>
          <a:p>
            <a:pPr marL="0" indent="0">
              <a:buNone/>
            </a:pPr>
            <a:r>
              <a:rPr lang="en-IN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767726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8C73-A842-4F29-8A42-F306E8B3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BA26F-AD06-4846-B67F-FCDA0720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5" y="1607365"/>
            <a:ext cx="797169" cy="1499134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SVM</a:t>
            </a:r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30758-6D33-42FA-8C00-F29DAEF0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0" y="2159825"/>
            <a:ext cx="11160000" cy="328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49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8C73-A842-4F29-8A42-F306E8B3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BA26F-AD06-4846-B67F-FCDA0720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299" y="965527"/>
            <a:ext cx="2057400" cy="1499134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Decision Tree</a:t>
            </a:r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5B0FB-D9BD-481E-80E4-3C373E6B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99" y="1501857"/>
            <a:ext cx="11160000" cy="499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34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7BE6-1F57-4740-A4A9-411DC6CE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3CAF0-B45D-427D-A886-CA8F575B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2" y="1531441"/>
            <a:ext cx="7706580" cy="471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22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8A07-5F6E-47E9-95BC-46ECE641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2F37-59AB-4E14-844B-3E5592ED2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Number of launched success have increases over the years</a:t>
            </a:r>
          </a:p>
          <a:p>
            <a:r>
              <a:rPr lang="en-US" sz="2400" dirty="0"/>
              <a:t>ELS1, GEO, HEO, SSO have good success rate</a:t>
            </a:r>
          </a:p>
          <a:p>
            <a:r>
              <a:rPr lang="en-US" sz="2400" dirty="0"/>
              <a:t>KSCLC39 have best success rate.</a:t>
            </a:r>
          </a:p>
          <a:p>
            <a:r>
              <a:rPr lang="en-US" sz="2400" dirty="0"/>
              <a:t>Launch outcome impacted by the payload mass.</a:t>
            </a:r>
          </a:p>
          <a:p>
            <a:r>
              <a:rPr lang="en-US" sz="2400" dirty="0"/>
              <a:t>Accuracy is same on the test model</a:t>
            </a:r>
          </a:p>
          <a:p>
            <a:r>
              <a:rPr lang="en-US" sz="2400" dirty="0"/>
              <a:t>Decision tree classifier has highest accuracy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2644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FC9A-1379-4CC8-A133-8089FB64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75A6-1FF4-4D0B-838B-AB307EFB9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Summary of Results: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EDA Findings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Prediction through Support vector machine, Classification Tree &amp; Logistics Regression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a-DK" sz="2400" dirty="0"/>
              <a:t>For SVM sigmoid kernel provides better result on validation dataset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Hyper parameters for decision tree classifier through validation data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79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9A35-F29A-4C73-ACB9-0D439732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C2137-CB2C-42BD-944C-84974EB7F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The </a:t>
            </a:r>
            <a:r>
              <a:rPr lang="en-US" sz="2400" dirty="0" err="1"/>
              <a:t>spaceX</a:t>
            </a:r>
            <a:r>
              <a:rPr lang="en-US" sz="2400" dirty="0"/>
              <a:t> advertises the launch of Falcon 9 rocket through their website, it has a cost of 62 million USD, whereas the other providers cost are 165 million USD each, the main reason of the savings of </a:t>
            </a:r>
            <a:r>
              <a:rPr lang="en-US" sz="2400" dirty="0" err="1"/>
              <a:t>spaceX</a:t>
            </a:r>
            <a:r>
              <a:rPr lang="en-US" sz="2400" dirty="0"/>
              <a:t> is because that it can be reused the first stage We can determine the cost of the launch if we are determining that </a:t>
            </a:r>
            <a:r>
              <a:rPr lang="en-US" sz="2400" dirty="0" err="1"/>
              <a:t>spaceX</a:t>
            </a:r>
            <a:r>
              <a:rPr lang="en-US" sz="2400" dirty="0"/>
              <a:t> first stage will land The extracted information can be used for other companies who are interested to bid </a:t>
            </a:r>
            <a:r>
              <a:rPr lang="en-US" sz="2400" dirty="0" err="1"/>
              <a:t>spaceX</a:t>
            </a:r>
            <a:r>
              <a:rPr lang="en-US" sz="2400" dirty="0"/>
              <a:t> for launch of the rocket. We will be predicting that either </a:t>
            </a:r>
            <a:r>
              <a:rPr lang="en-US" sz="2400" dirty="0" err="1"/>
              <a:t>spaceX</a:t>
            </a:r>
            <a:r>
              <a:rPr lang="en-US" sz="2400" dirty="0"/>
              <a:t> first stage would be successfully be landed or not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2809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6600-A378-449F-8576-A05F8060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2ECD9-59FF-4A1B-A0AE-BDD29B9D8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Data collection methodology</a:t>
            </a:r>
          </a:p>
          <a:p>
            <a:r>
              <a:rPr lang="en-IN" sz="2400" dirty="0"/>
              <a:t>Data Wrangling</a:t>
            </a:r>
          </a:p>
          <a:p>
            <a:r>
              <a:rPr lang="en-IN" sz="2400" dirty="0"/>
              <a:t>Exploratory Data Analysis (EDA) using visualization and SQL</a:t>
            </a:r>
          </a:p>
          <a:p>
            <a:r>
              <a:rPr lang="en-IN" sz="2400" dirty="0"/>
              <a:t>Interactive Visual Analytics using Folium and </a:t>
            </a:r>
            <a:r>
              <a:rPr lang="en-IN" sz="2400" dirty="0" err="1"/>
              <a:t>Plotly</a:t>
            </a:r>
            <a:endParaRPr lang="en-IN" sz="2400" dirty="0"/>
          </a:p>
          <a:p>
            <a:r>
              <a:rPr lang="en-IN" sz="2400" dirty="0"/>
              <a:t>Predictive Analysis using 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3533814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6600-A378-449F-8576-A05F8060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2ECD9-59FF-4A1B-A0AE-BDD29B9D8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Data collection methodology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SpaceX Rest API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Web Scrapping Wikipedia</a:t>
            </a:r>
          </a:p>
          <a:p>
            <a:pPr lvl="1"/>
            <a:endParaRPr lang="en-IN" sz="2400" dirty="0"/>
          </a:p>
          <a:p>
            <a:r>
              <a:rPr lang="en-IN" sz="2400" b="1" dirty="0"/>
              <a:t>Data Wrangling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Hot encoding data fields and dropping irrelevant columns</a:t>
            </a:r>
            <a:endParaRPr lang="en-IN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7558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6600-A378-449F-8576-A05F8060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2ECD9-59FF-4A1B-A0AE-BDD29B9D8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Exploratory Data Analysis (EDA) using visualization and 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Scatter/bar graphs</a:t>
            </a:r>
          </a:p>
          <a:p>
            <a:r>
              <a:rPr lang="en-IN" sz="2400" b="1" dirty="0"/>
              <a:t>Predictive Analysis using classification 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Classification models</a:t>
            </a:r>
          </a:p>
          <a:p>
            <a:endParaRPr lang="en-IN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9093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32D7-6C7F-4F52-B30D-3134DE71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Data Collection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8713-2E67-4766-BD38-A0E7A84BC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Data Collection Via Spacex API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Get response from API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Convert to json 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Clean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Convert to </a:t>
            </a:r>
            <a:r>
              <a:rPr lang="en-US" sz="2400" dirty="0" err="1"/>
              <a:t>Dataframe</a:t>
            </a:r>
            <a:endParaRPr lang="en-US" sz="2400" dirty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Filter &amp; export as file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541838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</TotalTime>
  <Words>894</Words>
  <Application>Microsoft Office PowerPoint</Application>
  <PresentationFormat>Widescreen</PresentationFormat>
  <Paragraphs>148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Century Gothic</vt:lpstr>
      <vt:lpstr>Wingdings</vt:lpstr>
      <vt:lpstr>Wingdings 3</vt:lpstr>
      <vt:lpstr>Ion</vt:lpstr>
      <vt:lpstr>IBM Data Science Capstone </vt:lpstr>
      <vt:lpstr>Contents</vt:lpstr>
      <vt:lpstr>Executive Summary</vt:lpstr>
      <vt:lpstr>Executive Summary</vt:lpstr>
      <vt:lpstr>Introduction </vt:lpstr>
      <vt:lpstr>Methodology</vt:lpstr>
      <vt:lpstr>Methodology</vt:lpstr>
      <vt:lpstr>Methodology</vt:lpstr>
      <vt:lpstr>Data Collection Methodology</vt:lpstr>
      <vt:lpstr>Data Collection Methodology</vt:lpstr>
      <vt:lpstr>Data Collection Methodology</vt:lpstr>
      <vt:lpstr>Data Collection Methodology</vt:lpstr>
      <vt:lpstr>Data Wrangling</vt:lpstr>
      <vt:lpstr>EDA Using Visualization And SQL</vt:lpstr>
      <vt:lpstr>EDA Using Visualization And SQL</vt:lpstr>
      <vt:lpstr>EDA Using Visualization And SQL</vt:lpstr>
      <vt:lpstr>EDA Using Visualization And SQL</vt:lpstr>
      <vt:lpstr>EDA Using Visualization And SQL</vt:lpstr>
      <vt:lpstr>EDA Using Visualization And SQL</vt:lpstr>
      <vt:lpstr>EDA Using Visualization And SQL</vt:lpstr>
      <vt:lpstr>EDA Using Visualization And SQL</vt:lpstr>
      <vt:lpstr>EDA Using Visualization And SQL</vt:lpstr>
      <vt:lpstr>EDA Using Visualization And SQL</vt:lpstr>
      <vt:lpstr>Interactive Visual Analytics using Folium and Plotly</vt:lpstr>
      <vt:lpstr>Interactive Visual Analytics using Folium and Plotly</vt:lpstr>
      <vt:lpstr>Interactive Visual Analytics using Folium and Plotly</vt:lpstr>
      <vt:lpstr>Predictive Analysis (Classification)</vt:lpstr>
      <vt:lpstr>Results</vt:lpstr>
      <vt:lpstr>Results</vt:lpstr>
      <vt:lpstr>Results</vt:lpstr>
      <vt:lpstr>Results</vt:lpstr>
      <vt:lpstr>Accuracy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</dc:title>
  <dc:creator>SETTARA PRAMOD</dc:creator>
  <cp:lastModifiedBy>SETTARA PRAMOD</cp:lastModifiedBy>
  <cp:revision>10</cp:revision>
  <dcterms:created xsi:type="dcterms:W3CDTF">2021-10-02T09:42:06Z</dcterms:created>
  <dcterms:modified xsi:type="dcterms:W3CDTF">2021-10-02T11:03:05Z</dcterms:modified>
</cp:coreProperties>
</file>